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12"/>
  </p:notesMasterIdLst>
  <p:handoutMasterIdLst>
    <p:handoutMasterId r:id="rId13"/>
  </p:handoutMasterIdLst>
  <p:sldIdLst>
    <p:sldId id="297" r:id="rId4"/>
    <p:sldId id="305" r:id="rId5"/>
    <p:sldId id="311" r:id="rId6"/>
    <p:sldId id="306" r:id="rId7"/>
    <p:sldId id="307" r:id="rId8"/>
    <p:sldId id="308" r:id="rId9"/>
    <p:sldId id="309" r:id="rId10"/>
    <p:sldId id="310" r:id="rId11"/>
  </p:sldIdLst>
  <p:sldSz cx="12192000" cy="6858000"/>
  <p:notesSz cx="6858000" cy="9144000"/>
  <p:defaultTextStyle>
    <a:defPPr rtl="0"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0EDA4B9F-942F-43A9-B00C-BDDFBE16CB41}">
          <p14:sldIdLst>
            <p14:sldId id="297"/>
            <p14:sldId id="305"/>
            <p14:sldId id="311"/>
            <p14:sldId id="306"/>
            <p14:sldId id="307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ADCDF5-5428-47F6-BC2D-930BF1B5DD08}" v="17" dt="2025-02-24T17:35:09.703"/>
  </p1510:revLst>
</p1510:revInfo>
</file>

<file path=ppt/tableStyles.xml><?xml version="1.0" encoding="utf-8"?>
<a:tblStyleLst xmlns:a="http://schemas.openxmlformats.org/drawingml/2006/main" def="{073A0DAA-6AF3-43AB-8588-CEC1D06C72B9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574" autoAdjust="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01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tchie Liu" userId="bc4c1149db6d95ef" providerId="LiveId" clId="{33ADCDF5-5428-47F6-BC2D-930BF1B5DD08}"/>
    <pc:docChg chg="mod">
      <pc:chgData name="Ritchie Liu" userId="bc4c1149db6d95ef" providerId="LiveId" clId="{33ADCDF5-5428-47F6-BC2D-930BF1B5DD08}" dt="2025-03-11T05:22:24.941" v="0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2533180-A099-49DE-837C-DEF054EBADBB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2025/3/10</a:t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‹#›</a:t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98C3050-AB00-43B8-93A1-BD5C0BCFAEF3}" type="datetime1">
              <a:rPr lang="zh-CN" altLang="en-US" smtClean="0"/>
              <a:pPr/>
              <a:t>2025/3/10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CN" altLang="en-US" noProof="0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CN" altLang="en-US" noProof="0" dirty="0"/>
              <a:t>编辑母版文本样式</a:t>
            </a:r>
          </a:p>
          <a:p>
            <a:pPr lvl="1" rtl="0"/>
            <a:r>
              <a:rPr lang="zh-CN" altLang="en-US" noProof="0" dirty="0"/>
              <a:t>第二级</a:t>
            </a:r>
          </a:p>
          <a:p>
            <a:pPr lvl="2" rtl="0"/>
            <a:r>
              <a:rPr lang="zh-CN" altLang="en-US" noProof="0" dirty="0"/>
              <a:t>第三级</a:t>
            </a:r>
          </a:p>
          <a:p>
            <a:pPr lvl="3" rtl="0"/>
            <a:r>
              <a:rPr lang="zh-CN" altLang="en-US" noProof="0" dirty="0"/>
              <a:t>第四级</a:t>
            </a:r>
          </a:p>
          <a:p>
            <a:pPr lvl="4" rtl="0"/>
            <a:r>
              <a:rPr lang="zh-CN" altLang="en-US" noProof="0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8530193B-564F-4854-8A52-728F3FB19C85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251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097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62C27-9AA8-1236-0DEE-6EFDA22B9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F4AD0C9F-49E8-2DA9-8CA2-233F5E5EF0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047D7596-F039-55C7-513B-7ABBDC6746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F8847E7-842C-4E09-2E30-441EFFC0D7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3644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43E64-640B-F617-0F0A-D5531E6C1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966029AC-C09C-B9D0-7F5D-0505902796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C71B5868-439D-1A77-1105-EBC649EAA4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F8F8946-6F8F-1DDB-CC54-050D6A19E6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388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DF4A1-3D36-CCD2-5EE6-551A079EF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FE700D5E-D97D-0774-32C5-98EADFA201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3D4CBD37-91E5-BF60-90EC-3B4B7B3043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BDC29D1-C228-87E3-E4BA-9BA4992B13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4460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58811-431A-6CD9-AE22-3629F19EC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D2A9416D-F8BB-0BBD-08D3-C624BBA0C7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86EAE159-C645-449D-4DC1-27ADCE3AE3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2540566-2F32-4C43-EE5A-63CA6DEC59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8777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34ABB-18B2-61F7-1D22-5745F71C5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14E5FA6-4B5C-44E6-6AEF-58A841E581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12EFC2FE-2EE6-7FFB-E4E5-264260C260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B6A2023-6D17-0F65-C68A-77E2948621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8549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66804-7634-7081-DB50-E0F090EC1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255A6C2B-3464-16A2-BBE2-82D31F8EA8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FF0057F4-B4BD-F5FA-7EC1-95BF6C2039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ADC25E4-5CAD-D9AE-5DBF-3C0AC69B16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7445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图片占位符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rtlCol="0" anchor="t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将照片插入或拖放到此处</a:t>
            </a:r>
            <a:endParaRPr lang="zh-CN" altLang="sq-AL" noProof="0" dirty="0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algn="r" rtl="0"/>
            <a:r>
              <a:rPr lang="zh-CN" altLang="en-US" noProof="0" dirty="0"/>
              <a:t>单击以编辑演示文稿标题</a:t>
            </a:r>
            <a:endParaRPr lang="zh-CN" altLang="sq-AL" noProof="0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marL="266700" lvl="0" indent="-266700" algn="ctr" rtl="0"/>
            <a:r>
              <a:rPr lang="zh-CN" altLang="en-US" noProof="0"/>
              <a:t>单击以编辑母版副标题样式</a:t>
            </a:r>
            <a:endParaRPr lang="zh-CN" altLang="sq-AL" noProof="0"/>
          </a:p>
        </p:txBody>
      </p:sp>
      <p:sp>
        <p:nvSpPr>
          <p:cNvPr id="13" name="长方形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sq-AL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" name="长方形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sq-AL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长方形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sq-AL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" name="长方形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sq-AL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单击以编辑页标题</a:t>
            </a:r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6" name="文本占位符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单击以编辑页标题</a:t>
            </a:r>
          </a:p>
        </p:txBody>
      </p:sp>
      <p:sp>
        <p:nvSpPr>
          <p:cNvPr id="9" name="副标题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11" name="文本占位符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单击以编辑页标题</a:t>
            </a:r>
          </a:p>
        </p:txBody>
      </p:sp>
      <p:sp>
        <p:nvSpPr>
          <p:cNvPr id="10" name="副标题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  <a:endParaRPr lang="zh-CN" altLang="en-US" noProof="0" dirty="0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13" name="文本占位符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15" name="文本占位符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17" name="文本占位符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单击以编辑页标题</a:t>
            </a:r>
          </a:p>
        </p:txBody>
      </p:sp>
      <p:sp>
        <p:nvSpPr>
          <p:cNvPr id="5" name="副标题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 dirty="0"/>
              <a:t>单击以编辑母版标题样式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分隔幻灯片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图片占位符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将照片 </a:t>
            </a:r>
            <a:br>
              <a:rPr lang="zh-CN" altLang="en-US" noProof="0" dirty="0"/>
            </a:br>
            <a:r>
              <a:rPr lang="zh-CN" altLang="en-US" noProof="0" dirty="0"/>
              <a:t>插入或拖放到此处</a:t>
            </a: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algn="r" rtl="0"/>
            <a:r>
              <a:rPr lang="zh-CN" altLang="en-US" noProof="0"/>
              <a:t>单击以编辑节分隔线</a:t>
            </a:r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 rtlCol="0"/>
          <a:lstStyle>
            <a:lvl1pPr marL="0" indent="0" algn="r">
              <a:buNone/>
              <a:defRPr sz="1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zh-CN" altLang="en-US" noProof="0"/>
              <a:t>单击以编辑母版副标题样式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8" name="长方形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长方形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" name="长方形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长方形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715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分隔幻灯片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图片占位符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将照片 </a:t>
            </a:r>
            <a:br>
              <a:rPr lang="zh-CN" altLang="en-US" noProof="0" dirty="0"/>
            </a:br>
            <a:r>
              <a:rPr lang="zh-CN" altLang="en-US" noProof="0" dirty="0"/>
              <a:t>插入或拖放到此处</a:t>
            </a:r>
          </a:p>
        </p:txBody>
      </p:sp>
      <p:sp>
        <p:nvSpPr>
          <p:cNvPr id="3" name="标题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 rtlCol="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 dirty="0"/>
              <a:t>单击以编辑节分隔线</a:t>
            </a:r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252000" tIns="180000" rIns="180000" bIns="180000" rtlCol="0"/>
          <a:lstStyle>
            <a:lvl1pPr marL="0" indent="0" algn="l">
              <a:buNone/>
              <a:defRPr sz="1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zh-CN" altLang="en-US" noProof="0"/>
              <a:t>单击以编辑母版副标题样式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8" name="长方形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长方形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" name="长方形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长方形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285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本图像版式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插入或拖放照片</a:t>
            </a: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 rtlCol="0"/>
          <a:lstStyle>
            <a:lvl1pPr algn="r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编辑页标题</a:t>
            </a:r>
          </a:p>
        </p:txBody>
      </p:sp>
      <p:sp>
        <p:nvSpPr>
          <p:cNvPr id="10" name="副标题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r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  <a:endParaRPr lang="zh-CN" altLang="en-US" noProof="0" dirty="0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  <p:sp>
        <p:nvSpPr>
          <p:cNvPr id="8" name="长方形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本图像版式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插入或拖放照片</a:t>
            </a: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 rtlCol="0"/>
          <a:lstStyle>
            <a:lvl1pPr algn="l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单击以编辑页标题</a:t>
            </a:r>
          </a:p>
        </p:txBody>
      </p:sp>
      <p:sp>
        <p:nvSpPr>
          <p:cNvPr id="10" name="副标题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l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  <a:endParaRPr lang="zh-CN" altLang="en-US" noProof="0" dirty="0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38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 dirty="0"/>
              <a:t>单击以编辑页标题</a:t>
            </a:r>
          </a:p>
        </p:txBody>
      </p:sp>
      <p:sp>
        <p:nvSpPr>
          <p:cNvPr id="9" name="副标题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比较左侧占位符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5834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023668"/>
            <a:ext cx="5472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12" name="比较左侧占位符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516359"/>
            <a:ext cx="5472000" cy="358775"/>
          </a:xfrm>
        </p:spPr>
        <p:txBody>
          <a:bodyPr rtlCol="0"/>
          <a:lstStyle>
            <a:lvl1pPr marL="0" indent="0">
              <a:buNone/>
              <a:defRPr sz="2400"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rtl="0"/>
            <a:r>
              <a:rPr lang="zh-CN" altLang="en-US" noProof="0"/>
              <a:t>编辑母版文本样式</a:t>
            </a:r>
          </a:p>
        </p:txBody>
      </p:sp>
      <p:sp>
        <p:nvSpPr>
          <p:cNvPr id="8" name="文本占位符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020359"/>
            <a:ext cx="5472113" cy="4170891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大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插入或拖放照片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rtlCol="0" anchor="ctr"/>
          <a:lstStyle>
            <a:lvl1pPr marL="0" indent="0" algn="r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zh-CN" altLang="en-US" noProof="0"/>
              <a:t>输入题注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 dirty="0"/>
              <a:t>单击以编辑母版标题样式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谢谢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图片占位符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rtlCol="0" anchor="ctr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将照片插入或拖放到此处</a:t>
            </a: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algn="r" rtl="0"/>
            <a:r>
              <a:rPr lang="zh-CN" altLang="en-US" noProof="0"/>
              <a:t>谢谢</a:t>
            </a:r>
          </a:p>
        </p:txBody>
      </p:sp>
      <p:sp>
        <p:nvSpPr>
          <p:cNvPr id="9" name="文本占位符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全名</a:t>
            </a:r>
          </a:p>
        </p:txBody>
      </p:sp>
      <p:sp>
        <p:nvSpPr>
          <p:cNvPr id="10" name="文本占位符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电话号码</a:t>
            </a:r>
          </a:p>
        </p:txBody>
      </p:sp>
      <p:sp>
        <p:nvSpPr>
          <p:cNvPr id="11" name="文本占位符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电子邮件或社交媒体图柄</a:t>
            </a:r>
          </a:p>
        </p:txBody>
      </p:sp>
      <p:sp>
        <p:nvSpPr>
          <p:cNvPr id="12" name="文本占位符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公司网站</a:t>
            </a:r>
          </a:p>
        </p:txBody>
      </p:sp>
      <p:sp>
        <p:nvSpPr>
          <p:cNvPr id="15" name="长方形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" name="长方形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长方形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966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单击以编辑页标题</a:t>
            </a:r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长方形 6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8" name="长方形 27">
            <a:extLst>
              <a:ext uri="{FF2B5EF4-FFF2-40B4-BE49-F238E27FC236}">
                <a16:creationId xmlns:a16="http://schemas.microsoft.com/office/drawing/2014/main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1" name="任意多边形：形状 30">
            <a:extLst>
              <a:ext uri="{FF2B5EF4-FFF2-40B4-BE49-F238E27FC236}">
                <a16:creationId xmlns:a16="http://schemas.microsoft.com/office/drawing/2014/main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zh-CN" altLang="en-US" noProof="0" dirty="0"/>
              <a:t>单击以编辑页标题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zh-CN" altLang="en-US" noProof="0" dirty="0"/>
              <a:t>编辑母版文本样式</a:t>
            </a:r>
          </a:p>
          <a:p>
            <a:pPr lvl="1" rtl="0"/>
            <a:r>
              <a:rPr lang="zh-CN" altLang="en-US" noProof="0" dirty="0"/>
              <a:t>第二级</a:t>
            </a:r>
          </a:p>
          <a:p>
            <a:pPr lvl="2" rtl="0"/>
            <a:r>
              <a:rPr lang="zh-CN" altLang="en-US" noProof="0" dirty="0"/>
              <a:t>第三级</a:t>
            </a:r>
          </a:p>
          <a:p>
            <a:pPr lvl="3" rtl="0"/>
            <a:r>
              <a:rPr lang="zh-CN" altLang="en-US" noProof="0" dirty="0"/>
              <a:t>第四级</a:t>
            </a:r>
          </a:p>
          <a:p>
            <a:pPr lvl="4" rtl="0"/>
            <a:r>
              <a:rPr lang="zh-CN" altLang="en-US" noProof="0" dirty="0"/>
              <a:t>第五级</a:t>
            </a: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10176271" y="6433082"/>
            <a:ext cx="1053900" cy="391183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 rtl="0">
              <a:lnSpc>
                <a:spcPts val="1100"/>
              </a:lnSpc>
            </a:pPr>
            <a:r>
              <a:rPr lang="en-US" altLang="zh-CN" sz="2500" b="1" i="0" spc="-100" noProof="0" dirty="0">
                <a:solidFill>
                  <a:schemeClr val="accent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TREY</a:t>
            </a:r>
            <a:br>
              <a:rPr lang="zh-CN" altLang="en-US" sz="1600" b="1" i="0" spc="-100" baseline="0" noProof="0" dirty="0">
                <a:solidFill>
                  <a:schemeClr val="accent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en-US" altLang="zh-CN" sz="1100" b="0" i="0" spc="14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research</a:t>
            </a:r>
            <a:endParaRPr lang="zh-CN" altLang="en-US" sz="1100" b="0" i="0" spc="140" noProof="0" dirty="0">
              <a:solidFill>
                <a:schemeClr val="tx1">
                  <a:lumMod val="75000"/>
                  <a:lumOff val="2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9" name="长方形 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9" name="长方形 28">
            <a:extLst>
              <a:ext uri="{FF2B5EF4-FFF2-40B4-BE49-F238E27FC236}">
                <a16:creationId xmlns:a16="http://schemas.microsoft.com/office/drawing/2014/main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18" name="直接连接符​​(S) 17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6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54" r:id="rId13"/>
    <p:sldLayoutId id="2147483655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086148" y="195326"/>
            <a:ext cx="10019704" cy="1269618"/>
          </a:xfrm>
        </p:spPr>
        <p:txBody>
          <a:bodyPr rtlCol="0"/>
          <a:lstStyle/>
          <a:p>
            <a:pPr algn="ctr" rtl="0"/>
            <a:r>
              <a:rPr lang="en-US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Block C&amp;D   Daily Agenda</a:t>
            </a:r>
            <a:endParaRPr lang="zh-CN" alt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355C61F-C8F1-4977-8E1F-F16C0D9EA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699" y="1711263"/>
            <a:ext cx="11013183" cy="4876088"/>
          </a:xfrm>
        </p:spPr>
        <p:txBody>
          <a:bodyPr rtlCol="0"/>
          <a:lstStyle/>
          <a:p>
            <a:pPr marL="0" indent="0">
              <a:buNone/>
            </a:pPr>
            <a:r>
              <a:rPr lang="en-US" altLang="zh-CN" b="1" dirty="0"/>
              <a:t>Step One: Unit Timeline Introduction</a:t>
            </a:r>
            <a:endParaRPr lang="zh-CN" altLang="zh-CN" b="1" dirty="0"/>
          </a:p>
          <a:p>
            <a:pPr marL="0" indent="0" rtl="0">
              <a:buNone/>
            </a:pPr>
            <a:r>
              <a:rPr lang="en-US" altLang="zh-CN" b="1" dirty="0"/>
              <a:t> </a:t>
            </a:r>
          </a:p>
          <a:p>
            <a:pPr marL="0" indent="0">
              <a:buNone/>
            </a:pPr>
            <a:r>
              <a:rPr lang="en-US" altLang="zh-CN" b="1" dirty="0"/>
              <a:t>Step Two: Warm Up Activity - </a:t>
            </a:r>
            <a:r>
              <a:rPr lang="en-US" altLang="zh-CN" b="1" i="1" dirty="0">
                <a:solidFill>
                  <a:schemeClr val="accent2"/>
                </a:solidFill>
              </a:rPr>
              <a:t>The 14-Day Money Challenge</a:t>
            </a:r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Step Three: Power (definitions, elements, examples, </a:t>
            </a:r>
            <a:r>
              <a:rPr lang="en-US" altLang="zh-CN" b="1" dirty="0" err="1"/>
              <a:t>etc</a:t>
            </a:r>
            <a:r>
              <a:rPr lang="en-US" altLang="zh-CN" b="1" dirty="0"/>
              <a:t>)</a:t>
            </a:r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Step Four: the sign of the result: +? -?</a:t>
            </a:r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Step Five: Booklet showcase &amp; Taking notes</a:t>
            </a:r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Step Six: Exit Ticket Process (Q &amp; A)</a:t>
            </a:r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Optional: Math Makes Sense 9 – Powers (Pg 55 #4-9,11-15) – </a:t>
            </a:r>
            <a:r>
              <a:rPr lang="en-US" altLang="zh-CN" sz="2400" b="1" dirty="0">
                <a:solidFill>
                  <a:srgbClr val="FF0000"/>
                </a:solidFill>
              </a:rPr>
              <a:t>Due on Feb 26th, Wed</a:t>
            </a:r>
            <a:endParaRPr lang="en-US" altLang="zh-CN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endParaRPr lang="en-US" altLang="zh-CN" b="1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1</a:t>
            </a:fld>
            <a:endParaRPr lang="zh-CN" altLang="en-US"/>
          </a:p>
        </p:txBody>
      </p:sp>
      <p:pic>
        <p:nvPicPr>
          <p:cNvPr id="1026" name="Picture 2" descr="没有照片描述。">
            <a:extLst>
              <a:ext uri="{FF2B5EF4-FFF2-40B4-BE49-F238E27FC236}">
                <a16:creationId xmlns:a16="http://schemas.microsoft.com/office/drawing/2014/main" id="{B7A53DDD-C7C8-C1F9-1AE6-BFA32FB44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0736" y="2257744"/>
            <a:ext cx="2139727" cy="234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098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5A563457-1EC8-4978-BCCB-AFD88C9ED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E6AC9832-FB01-464A-9824-61887B77997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2</a:t>
            </a:fld>
            <a:endParaRPr lang="zh-CN" alt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3C7796E-2324-52EE-E062-A553A6DAFC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016693"/>
              </p:ext>
            </p:extLst>
          </p:nvPr>
        </p:nvGraphicFramePr>
        <p:xfrm>
          <a:off x="697584" y="659876"/>
          <a:ext cx="10341204" cy="5749063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6799653">
                  <a:extLst>
                    <a:ext uri="{9D8B030D-6E8A-4147-A177-3AD203B41FA5}">
                      <a16:colId xmlns:a16="http://schemas.microsoft.com/office/drawing/2014/main" val="4043105007"/>
                    </a:ext>
                  </a:extLst>
                </a:gridCol>
                <a:gridCol w="3541551">
                  <a:extLst>
                    <a:ext uri="{9D8B030D-6E8A-4147-A177-3AD203B41FA5}">
                      <a16:colId xmlns:a16="http://schemas.microsoft.com/office/drawing/2014/main" val="1442625758"/>
                    </a:ext>
                  </a:extLst>
                </a:gridCol>
              </a:tblGrid>
              <a:tr h="6899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Unit 2: Exponent (Feb 24</a:t>
                      </a:r>
                      <a:r>
                        <a:rPr lang="en-US" sz="2000" baseline="30000" dirty="0">
                          <a:effectLst/>
                        </a:rPr>
                        <a:t>th</a:t>
                      </a:r>
                      <a:r>
                        <a:rPr lang="en-US" sz="2000" dirty="0">
                          <a:effectLst/>
                        </a:rPr>
                        <a:t> – Mar 12</a:t>
                      </a:r>
                      <a:r>
                        <a:rPr lang="en-US" sz="2000" baseline="30000" dirty="0">
                          <a:effectLst/>
                        </a:rPr>
                        <a:t>th</a:t>
                      </a:r>
                      <a:r>
                        <a:rPr lang="en-US" sz="2000" dirty="0">
                          <a:effectLst/>
                        </a:rPr>
                        <a:t>)</a:t>
                      </a:r>
                      <a:endParaRPr lang="zh-CN" sz="1200" dirty="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76622"/>
                  </a:ext>
                </a:extLst>
              </a:tr>
              <a:tr h="3566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2.1. Powers </a:t>
                      </a:r>
                      <a:endParaRPr lang="zh-CN" sz="2000" dirty="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Feb 24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 Monday</a:t>
                      </a:r>
                      <a:endParaRPr lang="zh-CN" sz="140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9138630"/>
                  </a:ext>
                </a:extLst>
              </a:tr>
              <a:tr h="290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2.1 Practice Block 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(Due on Feb 26</a:t>
                      </a:r>
                      <a:r>
                        <a:rPr lang="en-US" sz="2000" baseline="30000" dirty="0">
                          <a:effectLst/>
                          <a:highlight>
                            <a:srgbClr val="FF00FF"/>
                          </a:highlight>
                        </a:rPr>
                        <a:t>th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 Wed)</a:t>
                      </a:r>
                      <a:endParaRPr lang="zh-CN" sz="2000" dirty="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Feb 25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 Tuesday</a:t>
                      </a:r>
                      <a:endParaRPr lang="zh-CN" sz="140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2240920"/>
                  </a:ext>
                </a:extLst>
              </a:tr>
              <a:tr h="290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 Zero Exponents and Powers of Ten</a:t>
                      </a:r>
                      <a:endParaRPr lang="zh-CN" alt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Feb 26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, Wednesday</a:t>
                      </a:r>
                      <a:endParaRPr lang="zh-CN" sz="140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4952348"/>
                  </a:ext>
                </a:extLst>
              </a:tr>
              <a:tr h="290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2.2 Practice Block 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(Due on Fri 28</a:t>
                      </a:r>
                      <a:r>
                        <a:rPr lang="en-US" sz="2000" baseline="30000" dirty="0">
                          <a:effectLst/>
                          <a:highlight>
                            <a:srgbClr val="FF00FF"/>
                          </a:highlight>
                        </a:rPr>
                        <a:t>th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 Wed)</a:t>
                      </a:r>
                      <a:endParaRPr lang="zh-CN" sz="2000" dirty="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Feb 27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 Thursday</a:t>
                      </a:r>
                      <a:endParaRPr lang="zh-CN" sz="140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2355902"/>
                  </a:ext>
                </a:extLst>
              </a:tr>
              <a:tr h="751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accent4"/>
                          </a:solidFill>
                          <a:effectLst/>
                        </a:rPr>
                        <a:t>Quiz for 2.2 and 2.2  </a:t>
                      </a:r>
                      <a:endParaRPr lang="zh-CN" sz="2000" dirty="0">
                        <a:solidFill>
                          <a:schemeClr val="accent4"/>
                        </a:solidFill>
                        <a:effectLst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2.3. Order of Operations with Powers</a:t>
                      </a:r>
                      <a:endParaRPr lang="zh-CN" alt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Feb 28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, Friday</a:t>
                      </a:r>
                      <a:endParaRPr lang="zh-CN" sz="140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2862401"/>
                  </a:ext>
                </a:extLst>
              </a:tr>
              <a:tr h="290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2.3 Practice Block 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(Due on Mar 4</a:t>
                      </a:r>
                      <a:r>
                        <a:rPr lang="en-US" sz="2000" baseline="30000" dirty="0">
                          <a:effectLst/>
                          <a:highlight>
                            <a:srgbClr val="FF00FF"/>
                          </a:highlight>
                        </a:rPr>
                        <a:t>th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 Tues)</a:t>
                      </a:r>
                      <a:endParaRPr lang="zh-CN" sz="2000" dirty="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Mar 3</a:t>
                      </a:r>
                      <a:r>
                        <a:rPr lang="en-US" sz="1400" baseline="30000">
                          <a:effectLst/>
                        </a:rPr>
                        <a:t>rd</a:t>
                      </a:r>
                      <a:r>
                        <a:rPr lang="en-US" sz="1400">
                          <a:effectLst/>
                        </a:rPr>
                        <a:t> Monday</a:t>
                      </a:r>
                      <a:endParaRPr lang="zh-CN" sz="140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2575382"/>
                  </a:ext>
                </a:extLst>
              </a:tr>
              <a:tr h="402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2.4 Exponent Laws Part I</a:t>
                      </a:r>
                      <a:endParaRPr lang="zh-CN" alt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Mar 4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, Tuesday Part 1</a:t>
                      </a:r>
                      <a:endParaRPr lang="zh-CN" sz="140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0945567"/>
                  </a:ext>
                </a:extLst>
              </a:tr>
              <a:tr h="29092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2.4 Exponent Laws Part II</a:t>
                      </a:r>
                      <a:endParaRPr lang="zh-CN" alt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Mar 5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, Wednesday Part 2</a:t>
                      </a:r>
                      <a:endParaRPr lang="zh-CN" sz="140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4800562"/>
                  </a:ext>
                </a:extLst>
              </a:tr>
              <a:tr h="290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2.4 Practice Block  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(Due on Mar 7</a:t>
                      </a:r>
                      <a:r>
                        <a:rPr lang="en-US" sz="2000" baseline="30000" dirty="0">
                          <a:effectLst/>
                          <a:highlight>
                            <a:srgbClr val="FF00FF"/>
                          </a:highlight>
                        </a:rPr>
                        <a:t>th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 Fri)</a:t>
                      </a:r>
                      <a:endParaRPr lang="zh-CN" sz="2000" dirty="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Mar 6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 Thursday</a:t>
                      </a:r>
                      <a:endParaRPr lang="zh-CN" sz="140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3085131"/>
                  </a:ext>
                </a:extLst>
              </a:tr>
              <a:tr h="3708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Quiz for 2.3 and 2.4</a:t>
                      </a:r>
                      <a:endParaRPr lang="zh-CN" altLang="en-US" sz="2000" b="1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2.5 Exponent Laws with Order of Operations</a:t>
                      </a:r>
                      <a:endParaRPr lang="zh-CN" alt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Mar 7</a:t>
                      </a:r>
                      <a:r>
                        <a:rPr lang="en-US" sz="1400" baseline="30000" dirty="0">
                          <a:effectLst/>
                        </a:rPr>
                        <a:t>th</a:t>
                      </a:r>
                      <a:r>
                        <a:rPr lang="en-US" sz="1400" dirty="0">
                          <a:effectLst/>
                        </a:rPr>
                        <a:t>, Friday</a:t>
                      </a:r>
                      <a:endParaRPr lang="zh-CN" sz="1400" dirty="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4476946"/>
                  </a:ext>
                </a:extLst>
              </a:tr>
              <a:tr h="290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2.5 Practice Block 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(Due on Mar 11</a:t>
                      </a:r>
                      <a:r>
                        <a:rPr lang="en-US" sz="2000" baseline="30000" dirty="0">
                          <a:effectLst/>
                          <a:highlight>
                            <a:srgbClr val="FF00FF"/>
                          </a:highlight>
                        </a:rPr>
                        <a:t>th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 Tues)</a:t>
                      </a:r>
                      <a:endParaRPr lang="zh-CN" sz="2000" dirty="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Mar 10</a:t>
                      </a:r>
                      <a:r>
                        <a:rPr lang="en-US" sz="1400" baseline="30000" dirty="0">
                          <a:effectLst/>
                        </a:rPr>
                        <a:t>th</a:t>
                      </a:r>
                      <a:r>
                        <a:rPr lang="en-US" sz="1400" dirty="0">
                          <a:effectLst/>
                        </a:rPr>
                        <a:t> Monday</a:t>
                      </a:r>
                      <a:endParaRPr lang="zh-CN" sz="1400" dirty="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0173603"/>
                  </a:ext>
                </a:extLst>
              </a:tr>
              <a:tr h="290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accent4"/>
                          </a:solidFill>
                          <a:effectLst/>
                        </a:rPr>
                        <a:t>Unit Review 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(Due on Mar 12</a:t>
                      </a:r>
                      <a:r>
                        <a:rPr lang="en-US" sz="2000" baseline="30000" dirty="0">
                          <a:effectLst/>
                          <a:highlight>
                            <a:srgbClr val="FF00FF"/>
                          </a:highlight>
                        </a:rPr>
                        <a:t>th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 Wed</a:t>
                      </a:r>
                      <a:r>
                        <a:rPr lang="en-US" sz="2000" dirty="0">
                          <a:effectLst/>
                          <a:highlight>
                            <a:srgbClr val="FF0000"/>
                          </a:highlight>
                        </a:rPr>
                        <a:t> before the test</a:t>
                      </a:r>
                      <a:r>
                        <a:rPr lang="en-US" sz="2000" dirty="0">
                          <a:effectLst/>
                          <a:highlight>
                            <a:srgbClr val="FF00FF"/>
                          </a:highlight>
                        </a:rPr>
                        <a:t>)</a:t>
                      </a:r>
                      <a:endParaRPr lang="zh-CN" sz="2000" dirty="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Mar 11</a:t>
                      </a:r>
                      <a:r>
                        <a:rPr lang="en-US" sz="1400" baseline="30000" dirty="0">
                          <a:effectLst/>
                        </a:rPr>
                        <a:t>th</a:t>
                      </a:r>
                      <a:r>
                        <a:rPr lang="en-US" sz="1400" dirty="0">
                          <a:effectLst/>
                        </a:rPr>
                        <a:t>. Tuesday</a:t>
                      </a:r>
                      <a:endParaRPr lang="zh-CN" sz="1400" dirty="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3837786"/>
                  </a:ext>
                </a:extLst>
              </a:tr>
              <a:tr h="29092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Assessment (Unit Test)</a:t>
                      </a:r>
                      <a:endParaRPr lang="zh-CN" altLang="en-US" sz="2000" b="1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Mar 12</a:t>
                      </a:r>
                      <a:r>
                        <a:rPr lang="en-US" sz="1400" baseline="30000" dirty="0">
                          <a:effectLst/>
                        </a:rPr>
                        <a:t>th</a:t>
                      </a:r>
                      <a:r>
                        <a:rPr lang="en-US" sz="1400" dirty="0">
                          <a:effectLst/>
                        </a:rPr>
                        <a:t> Wednesday</a:t>
                      </a:r>
                      <a:endParaRPr lang="zh-CN" sz="1400" dirty="0"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8448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528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13970-C197-BA58-32AA-9D78E0847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0D2E5CE6-3705-54A4-2D8F-793325735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EEFABBA7-2F14-0DF4-77F8-D2341D5162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70295" y="1111302"/>
            <a:ext cx="10083112" cy="4031563"/>
          </a:xfrm>
        </p:spPr>
        <p:txBody>
          <a:bodyPr rtlCol="0"/>
          <a:lstStyle/>
          <a:p>
            <a:pPr marL="0" indent="0">
              <a:buNone/>
              <a:tabLst>
                <a:tab pos="2286000" algn="l"/>
                <a:tab pos="4114800" algn="l"/>
                <a:tab pos="5257800" algn="l"/>
              </a:tabLst>
            </a:pPr>
            <a:r>
              <a:rPr lang="en-US" altLang="zh-CN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 a period of two weeks, would you rather receive 50</a:t>
            </a:r>
            <a:r>
              <a:rPr lang="en-US" altLang="zh-CN" sz="4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0 dollars</a:t>
            </a:r>
            <a:r>
              <a:rPr lang="en-US" altLang="zh-CN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 day, or start with 1</a:t>
            </a:r>
            <a:r>
              <a:rPr lang="en-US" altLang="zh-CN" sz="4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dollar</a:t>
            </a:r>
            <a:r>
              <a:rPr lang="en-US" altLang="zh-CN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the first day, doubling the amount each day, but only receiving the money from the </a:t>
            </a:r>
            <a:r>
              <a:rPr lang="en-US" altLang="zh-CN" sz="4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last day (14</a:t>
            </a:r>
            <a:r>
              <a:rPr lang="en-US" altLang="zh-CN" sz="4000" baseline="30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</a:t>
            </a:r>
            <a:r>
              <a:rPr lang="en-US" altLang="zh-CN" sz="40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day)?</a:t>
            </a:r>
            <a:endParaRPr lang="zh-CN" altLang="zh-CN" sz="4000" dirty="0">
              <a:effectLst/>
              <a:latin typeface="Roboto Light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0">
              <a:buNone/>
            </a:pPr>
            <a:endParaRPr lang="zh-CN" altLang="en-US" dirty="0"/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6421D983-F4E9-C185-5866-3C177952606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1098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F7AD9-82AC-E04D-22A2-24AE22453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48D67BD4-6E6B-B70D-94A8-17F3EEF4C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90C650CE-DCB6-679A-78BF-0DED0E4F52A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7645" y="310025"/>
            <a:ext cx="11824355" cy="4959560"/>
          </a:xfrm>
        </p:spPr>
        <p:txBody>
          <a:bodyPr rtlCol="0"/>
          <a:lstStyle/>
          <a:p>
            <a:pPr marL="0" indent="0" algn="ctr" rtl="0">
              <a:buNone/>
            </a:pPr>
            <a:r>
              <a:rPr lang="en-US" altLang="zh-CN" dirty="0"/>
              <a:t> </a:t>
            </a:r>
            <a:r>
              <a:rPr lang="en-US" altLang="zh-CN" sz="4000" dirty="0"/>
              <a:t>Power</a:t>
            </a:r>
          </a:p>
          <a:p>
            <a:pPr marL="0" indent="0" algn="ctr" rtl="0">
              <a:buNone/>
            </a:pPr>
            <a:endParaRPr lang="en-US" altLang="zh-CN" sz="4000" dirty="0"/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FF00"/>
                </a:highlight>
              </a:rPr>
              <a:t>Definition: </a:t>
            </a:r>
            <a:r>
              <a:rPr lang="en-US" altLang="zh-CN" sz="3200" dirty="0"/>
              <a:t>Power is a way of writing repeated multiplication</a:t>
            </a:r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FF00"/>
                </a:highlight>
              </a:rPr>
              <a:t>Base: </a:t>
            </a:r>
            <a:r>
              <a:rPr lang="en-US" altLang="zh-CN" sz="3200" dirty="0"/>
              <a:t>The number being multiplicated </a:t>
            </a:r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FF00"/>
                </a:highlight>
              </a:rPr>
              <a:t>Exponent: </a:t>
            </a:r>
            <a:r>
              <a:rPr lang="en-US" altLang="zh-CN" sz="3200" dirty="0"/>
              <a:t>The number of times the based is used as a factor</a:t>
            </a:r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FF00"/>
                </a:highlight>
              </a:rPr>
              <a:t>Examples: </a:t>
            </a:r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endParaRPr lang="en-US" altLang="zh-CN" sz="3200" dirty="0"/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35442C86-808A-9ECC-147B-D12898A62F1F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368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B8D66-5736-872B-E686-499AF7326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F8B01258-7D16-B72C-5624-E6C16175F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BE586DFB-3A35-68F8-122D-8F747F2A97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4046" y="762511"/>
            <a:ext cx="9843907" cy="4959560"/>
          </a:xfrm>
        </p:spPr>
        <p:txBody>
          <a:bodyPr rtlCol="0"/>
          <a:lstStyle/>
          <a:p>
            <a:pPr marL="0" indent="0" algn="ctr" rtl="0">
              <a:buNone/>
            </a:pPr>
            <a:r>
              <a:rPr lang="en-US" altLang="zh-CN" dirty="0"/>
              <a:t> </a:t>
            </a:r>
            <a:r>
              <a:rPr lang="en-US" altLang="zh-CN" sz="3600" dirty="0"/>
              <a:t>Repeated Multiplication, Exponent, and Stand form</a:t>
            </a:r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FF00"/>
                </a:highlight>
              </a:rPr>
              <a:t>Repeated multiplication: </a:t>
            </a:r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FF00"/>
                </a:highlight>
              </a:rPr>
              <a:t>Exponent:</a:t>
            </a:r>
          </a:p>
          <a:p>
            <a:pPr marL="0" indent="0" rtl="0">
              <a:buNone/>
            </a:pPr>
            <a:endParaRPr lang="en-US" altLang="zh-CN" sz="3200" dirty="0">
              <a:highlight>
                <a:srgbClr val="FFFF00"/>
              </a:highlight>
            </a:endParaRPr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FF00"/>
                </a:highlight>
              </a:rPr>
              <a:t>Stand Form:</a:t>
            </a:r>
          </a:p>
          <a:p>
            <a:pPr marL="0" indent="0" rtl="0">
              <a:buNone/>
            </a:pPr>
            <a:endParaRPr lang="en-US" altLang="zh-CN" sz="3200" dirty="0">
              <a:highlight>
                <a:srgbClr val="FFFF00"/>
              </a:highlight>
            </a:endParaRPr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00FFFF"/>
                </a:highlight>
              </a:rPr>
              <a:t>How to read it????</a:t>
            </a:r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FF00"/>
                </a:highlight>
              </a:rPr>
              <a:t> </a:t>
            </a:r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endParaRPr lang="en-US" altLang="zh-CN" sz="3200" dirty="0"/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B6AF6C36-196B-C61D-1DFB-A180B50D661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2315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6B562-3490-CACC-D978-8C40F96EA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B911E05C-22F9-4642-21A8-799C159D0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48654AB0-7D6C-25ED-B336-4D65F79B2F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4046" y="762511"/>
            <a:ext cx="9843907" cy="4959560"/>
          </a:xfrm>
        </p:spPr>
        <p:txBody>
          <a:bodyPr rtlCol="0"/>
          <a:lstStyle/>
          <a:p>
            <a:pPr marL="0" indent="0" algn="ctr" rtl="0">
              <a:buNone/>
            </a:pPr>
            <a:r>
              <a:rPr lang="en-US" altLang="zh-CN" dirty="0"/>
              <a:t> </a:t>
            </a:r>
            <a:r>
              <a:rPr lang="en-US" altLang="zh-CN" sz="4000" dirty="0"/>
              <a:t>+/-</a:t>
            </a:r>
          </a:p>
          <a:p>
            <a:pPr marL="514350" indent="-514350" rtl="0">
              <a:buAutoNum type="alphaLcPeriod"/>
            </a:pPr>
            <a:r>
              <a:rPr lang="en-US" altLang="zh-CN" sz="2800" dirty="0">
                <a:highlight>
                  <a:srgbClr val="FFFF00"/>
                </a:highlight>
              </a:rPr>
              <a:t>The base is positive</a:t>
            </a:r>
            <a:r>
              <a:rPr lang="en-US" altLang="zh-CN" sz="2800" dirty="0"/>
              <a:t>, no other negative sign, the result is positive:</a:t>
            </a:r>
          </a:p>
          <a:p>
            <a:pPr marL="514350" indent="-514350" rtl="0">
              <a:buAutoNum type="alphaLcPeriod"/>
            </a:pPr>
            <a:r>
              <a:rPr lang="en-US" altLang="zh-CN" sz="2800" dirty="0">
                <a:highlight>
                  <a:srgbClr val="FFFF00"/>
                </a:highlight>
              </a:rPr>
              <a:t>The base is negative (the negative sign should be in the bracket) and no other negative sign out of the bracket</a:t>
            </a:r>
            <a:r>
              <a:rPr lang="en-US" altLang="zh-CN" sz="2800" dirty="0"/>
              <a:t>, if it is even exponent, the result is positive, if it is odd exponent, the result is negative.</a:t>
            </a:r>
          </a:p>
          <a:p>
            <a:pPr marL="514350" indent="-514350" rtl="0">
              <a:buAutoNum type="alphaLcPeriod"/>
            </a:pPr>
            <a:r>
              <a:rPr lang="en-US" altLang="zh-CN" sz="3200" dirty="0">
                <a:highlight>
                  <a:srgbClr val="FFFF00"/>
                </a:highlight>
              </a:rPr>
              <a:t>If there is a negative sign out of the bracket</a:t>
            </a:r>
            <a:r>
              <a:rPr lang="en-US" altLang="zh-CN" sz="3200" dirty="0"/>
              <a:t>, ignore it first, then flip the result.</a:t>
            </a:r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DB67566B-7013-AC20-2155-338A171FFDD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6984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2E063C-2AE7-4BAC-D459-6905C6CAC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08A83A80-0974-C5CB-2AAA-65DA772D0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63811469-4928-55E9-4448-A0E261239B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4046" y="762511"/>
            <a:ext cx="9843907" cy="4959560"/>
          </a:xfrm>
        </p:spPr>
        <p:txBody>
          <a:bodyPr rtlCol="0"/>
          <a:lstStyle/>
          <a:p>
            <a:pPr marL="0" indent="0" algn="ctr" rtl="0">
              <a:buNone/>
            </a:pPr>
            <a:r>
              <a:rPr lang="en-US" altLang="zh-CN" sz="3200" dirty="0"/>
              <a:t>Booklet Showcase</a:t>
            </a:r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A3632EF4-A777-1DB6-C6D1-A99C8970338B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1094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B8B9F-BB53-2886-9BEB-F3C33A9D0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9A7FCEE5-8CCB-1647-5664-10CDCF792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F76739DC-2CCC-7490-0A80-3B75105F69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4046" y="762511"/>
            <a:ext cx="9843907" cy="4959560"/>
          </a:xfrm>
        </p:spPr>
        <p:txBody>
          <a:bodyPr rtlCol="0"/>
          <a:lstStyle/>
          <a:p>
            <a:pPr marL="0" indent="0" algn="ctr" rtl="0">
              <a:buNone/>
            </a:pPr>
            <a:r>
              <a:rPr lang="en-US" altLang="zh-CN" sz="3200" dirty="0"/>
              <a:t>Math Makes Sense 9 – Powers (Pg 55 #4-9,11-15)</a:t>
            </a:r>
          </a:p>
          <a:p>
            <a:pPr marL="0" indent="0" algn="ctr" rtl="0">
              <a:buNone/>
            </a:pP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00FF"/>
                </a:highlight>
              </a:rPr>
              <a:t>Due on Feb 26</a:t>
            </a:r>
            <a:r>
              <a:rPr lang="en-US" altLang="zh-CN" sz="3200" baseline="30000" dirty="0">
                <a:highlight>
                  <a:srgbClr val="FF00FF"/>
                </a:highlight>
              </a:rPr>
              <a:t>th </a:t>
            </a:r>
            <a:r>
              <a:rPr lang="en-US" altLang="zh-CN" sz="3200" dirty="0">
                <a:highlight>
                  <a:srgbClr val="FF00FF"/>
                </a:highlight>
              </a:rPr>
              <a:t>Wed</a:t>
            </a:r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0E58C681-DF8E-D475-EC5A-B30E1E8B755C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8033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9">
      <a:majorFont>
        <a:latin typeface="Corbel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19715454_TF16411250.potx" id="{A1EFB34F-40A1-46E5-9B3D-E247A7231401}" vid="{FE778338-2D5C-4790-A3C2-2632159FF454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2218FC-8412-44B9-9E82-D51F1F531141}">
  <ds:schemaRefs>
    <ds:schemaRef ds:uri="http://schemas.microsoft.com/office/2006/documentManagement/types"/>
    <ds:schemaRef ds:uri="6dc4bcd6-49db-4c07-9060-8acfc67cef9f"/>
    <ds:schemaRef ds:uri="http://purl.org/dc/dcmitype/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fb0879af-3eba-417a-a55a-ffe6dcd6ca77"/>
    <ds:schemaRef ds:uri="http://schemas.microsoft.com/office/infopath/2007/PartnerControls"/>
    <ds:schemaRef ds:uri="http://schemas.openxmlformats.org/package/2006/metadata/core-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B64A4C9D-F801-4923-BC6D-E0006F5123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480</Words>
  <Application>Microsoft Office PowerPoint</Application>
  <PresentationFormat>Widescreen</PresentationFormat>
  <Paragraphs>88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DengXian</vt:lpstr>
      <vt:lpstr>Microsoft YaHei UI</vt:lpstr>
      <vt:lpstr>Arial</vt:lpstr>
      <vt:lpstr>Roboto Light</vt:lpstr>
      <vt:lpstr>Times New Roman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Ritchie Liu</cp:lastModifiedBy>
  <cp:revision>1</cp:revision>
  <dcterms:created xsi:type="dcterms:W3CDTF">2018-11-10T07:51:19Z</dcterms:created>
  <dcterms:modified xsi:type="dcterms:W3CDTF">2025-03-11T05:22:30Z</dcterms:modified>
</cp:coreProperties>
</file>